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74" r:id="rId8"/>
    <p:sldId id="267" r:id="rId9"/>
    <p:sldId id="275" r:id="rId10"/>
    <p:sldId id="270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B0E047-380B-4EB2-877C-95EF422D4B05}" type="datetimeFigureOut">
              <a:rPr lang="ru-RU" smtClean="0"/>
              <a:pPr/>
              <a:t>20.07.2011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36CBBF-F95B-4945-A738-725B62AD2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birint-shop.ru/books/4299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преподавания курса</a:t>
            </a:r>
            <a:br>
              <a:rPr lang="ru-RU" dirty="0" smtClean="0"/>
            </a:br>
            <a:r>
              <a:rPr lang="ru-RU" dirty="0" smtClean="0"/>
              <a:t>«Литературное чтение»</a:t>
            </a:r>
            <a:r>
              <a:rPr lang="ru-RU" sz="4400" i="1" dirty="0" smtClean="0"/>
              <a:t> в рамках ФГОС по </a:t>
            </a:r>
            <a:r>
              <a:rPr lang="ru-RU" sz="4400" b="0" i="1" dirty="0" smtClean="0"/>
              <a:t>УМК </a:t>
            </a:r>
            <a:r>
              <a:rPr lang="ru-RU" sz="3200" i="1" dirty="0" smtClean="0"/>
              <a:t>«Начальная школа </a:t>
            </a:r>
            <a:r>
              <a:rPr lang="en-US" sz="3200" i="1" dirty="0" smtClean="0">
                <a:latin typeface="Bell MT" pitchFamily="18" charset="0"/>
              </a:rPr>
              <a:t>XXI </a:t>
            </a:r>
            <a:r>
              <a:rPr lang="ru-RU" sz="3200" i="1" dirty="0" smtClean="0"/>
              <a:t>века»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58296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dirty="0" err="1" smtClean="0"/>
              <a:t>Волнягина</a:t>
            </a:r>
            <a:r>
              <a:rPr lang="ru-RU" dirty="0" smtClean="0"/>
              <a:t> Т.И., Губарева С.В.,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 smtClean="0"/>
              <a:t>учителя начальных классов 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 smtClean="0"/>
              <a:t>МОУ ООШ №4 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 smtClean="0"/>
              <a:t> г.о.  Новокуйбышевск</a:t>
            </a:r>
          </a:p>
          <a:p>
            <a:pPr>
              <a:defRPr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1" descr="C:\Documents and Settings\IAntonova\Рабочий стол\Обложки Стандарты\federal_gos_obraz_st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1743088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Тематическое планирование</a:t>
            </a:r>
            <a:endParaRPr lang="ru-RU" sz="32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4" descr="D:\Мои документы\фото1а\подготовка к новому 2011году\DSC02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710" y="13573196"/>
            <a:ext cx="3124085" cy="2343064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389817" cy="4846320"/>
        </p:xfrm>
        <a:graphic>
          <a:graphicData uri="http://schemas.openxmlformats.org/drawingml/2006/table">
            <a:tbl>
              <a:tblPr firstRow="1" lastCol="1" bandRow="1">
                <a:tableStyleId>{E8B1032C-EA38-4F05-BA0D-38AFFFC7BED3}</a:tableStyleId>
              </a:tblPr>
              <a:tblGrid>
                <a:gridCol w="257148"/>
                <a:gridCol w="357190"/>
                <a:gridCol w="714380"/>
                <a:gridCol w="357190"/>
                <a:gridCol w="1500198"/>
                <a:gridCol w="928694"/>
                <a:gridCol w="928694"/>
                <a:gridCol w="1000132"/>
                <a:gridCol w="1143008"/>
                <a:gridCol w="1203183"/>
              </a:tblGrid>
              <a:tr h="3724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37" marR="642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37" marR="642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37" marR="642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37" marR="642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 и методические приёмы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7" marR="642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деятельности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37" marR="64237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Планируемые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 личностные и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37" marR="642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Личностные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Регулятивные УУД</a:t>
                      </a:r>
                    </a:p>
                  </a:txBody>
                  <a:tcPr marL="64237" marR="64237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Ф.Савинов «Родина»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Воспринимать на слух художественные произведения (в исполнении учителя); отвечать на вопросы по содержанию текста, отражать главную мысль. Читать выразительно литературные произведения, используя интонацию, паузы, темп в соответствии с особенностями художественного текста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Сравнивать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жанры художественных произведений.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Характеризовать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их особенности.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Определять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эмоциональное состояние героев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Понимание роли чтения для решения познавательных и коммуникативных задач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определять жанр и тему произведения.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слушать и слышать художественное слово, речь учителя (воспринимать произведение, отвечать на вопросы по содержанию произведения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Волевая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саморегуляция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 способность к волевому усилию.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Проектирование  отдельного урока</a:t>
            </a:r>
            <a:endParaRPr lang="ru-RU" sz="28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43049"/>
          <a:ext cx="8186766" cy="1920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5920"/>
                <a:gridCol w="1645920"/>
                <a:gridCol w="1645920"/>
                <a:gridCol w="1645920"/>
                <a:gridCol w="1603086"/>
              </a:tblGrid>
              <a:tr h="5696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/>
                        <a:t>Этап урока</a:t>
                      </a: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/>
                        <a:t>Цель этапа</a:t>
                      </a: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Формирование УУД</a:t>
                      </a:r>
                      <a:endParaRPr lang="ru-RU" sz="2400" b="0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b="0" dirty="0" smtClean="0"/>
                    </a:p>
                    <a:p>
                      <a:pPr algn="ctr"/>
                      <a:r>
                        <a:rPr lang="ru-RU" sz="2400" b="0" dirty="0" smtClean="0"/>
                        <a:t>Ход урока</a:t>
                      </a:r>
                      <a:endParaRPr lang="ru-RU" sz="2400" b="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6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/>
                        <a:t>действия учителя</a:t>
                      </a: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/>
                        <a:t>д</a:t>
                      </a:r>
                      <a:r>
                        <a:rPr lang="ru-RU" sz="2400" b="0" dirty="0" smtClean="0"/>
                        <a:t>ействия </a:t>
                      </a:r>
                      <a:r>
                        <a:rPr lang="ru-RU" sz="2400" b="0" dirty="0"/>
                        <a:t>ученика</a:t>
                      </a: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014">
                <a:tc>
                  <a:txBody>
                    <a:bodyPr/>
                    <a:lstStyle/>
                    <a:p>
                      <a:endParaRPr lang="ru-RU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DSC03373.JPG"/>
          <p:cNvPicPr>
            <a:picLocks noChangeAspect="1"/>
          </p:cNvPicPr>
          <p:nvPr/>
        </p:nvPicPr>
        <p:blipFill>
          <a:blip r:embed="rId2" cstate="print"/>
          <a:srcRect l="24218" t="27083" r="32813" b="46875"/>
          <a:stretch>
            <a:fillRect/>
          </a:stretch>
        </p:blipFill>
        <p:spPr>
          <a:xfrm>
            <a:off x="3471855" y="4143380"/>
            <a:ext cx="487207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b="1" dirty="0" smtClean="0"/>
              <a:t>Раздел «Чтение: работа с информацией»</a:t>
            </a:r>
          </a:p>
          <a:p>
            <a:r>
              <a:rPr lang="ru-RU" sz="4600" i="1" dirty="0" smtClean="0"/>
              <a:t>Ученик научится</a:t>
            </a:r>
            <a:r>
              <a:rPr lang="ru-RU" sz="2800" i="1" dirty="0" smtClean="0"/>
              <a:t>:</a:t>
            </a:r>
          </a:p>
          <a:p>
            <a:pPr>
              <a:buNone/>
            </a:pPr>
            <a:r>
              <a:rPr lang="ru-RU" sz="2800" i="1" dirty="0" smtClean="0"/>
              <a:t>-получать информацию о героях, произведении или книге;</a:t>
            </a:r>
          </a:p>
          <a:p>
            <a:pPr>
              <a:buNone/>
            </a:pPr>
            <a:r>
              <a:rPr lang="ru-RU" sz="2800" dirty="0" smtClean="0"/>
              <a:t>-работать с несложными таблицами, схемами, моделями;</a:t>
            </a:r>
          </a:p>
          <a:p>
            <a:pPr>
              <a:buNone/>
            </a:pPr>
            <a:r>
              <a:rPr lang="ru-RU" sz="2800" dirty="0" smtClean="0"/>
              <a:t>-дополнять таблицы, схемы, модели;</a:t>
            </a:r>
          </a:p>
          <a:p>
            <a:pPr>
              <a:buNone/>
            </a:pPr>
            <a:r>
              <a:rPr lang="ru-RU" sz="2800" dirty="0" smtClean="0"/>
              <a:t>-сравнивать произведения по таблице.</a:t>
            </a:r>
          </a:p>
          <a:p>
            <a:r>
              <a:rPr lang="ru-RU" sz="4600" i="1" dirty="0" smtClean="0"/>
              <a:t>Ученик получит возможность научиться:</a:t>
            </a:r>
          </a:p>
          <a:p>
            <a:pPr>
              <a:buNone/>
            </a:pPr>
            <a:r>
              <a:rPr lang="ru-RU" sz="2800" i="1" dirty="0" smtClean="0"/>
              <a:t>- находить информацию о произведении и книге (фамилия автора, жанр,</a:t>
            </a:r>
          </a:p>
          <a:p>
            <a:pPr>
              <a:buNone/>
            </a:pPr>
            <a:r>
              <a:rPr lang="ru-RU" sz="2800" dirty="0" smtClean="0"/>
              <a:t>тема);</a:t>
            </a:r>
          </a:p>
          <a:p>
            <a:pPr>
              <a:buNone/>
            </a:pPr>
            <a:r>
              <a:rPr lang="ru-RU" sz="2800" dirty="0" smtClean="0"/>
              <a:t>-дополнять недостающими данными готовую </a:t>
            </a:r>
            <a:r>
              <a:rPr lang="ru-RU" sz="2800" dirty="0" err="1" smtClean="0"/>
              <a:t>таблицу,схему</a:t>
            </a:r>
            <a:r>
              <a:rPr lang="ru-RU" sz="2800" dirty="0" smtClean="0"/>
              <a:t>, модель;</a:t>
            </a:r>
          </a:p>
          <a:p>
            <a:pPr>
              <a:buNone/>
            </a:pPr>
            <a:r>
              <a:rPr lang="ru-RU" sz="2400" dirty="0" smtClean="0"/>
              <a:t>-</a:t>
            </a:r>
            <a:r>
              <a:rPr lang="ru-RU" sz="2800" dirty="0" smtClean="0"/>
              <a:t>находить в тексте информацию о героях произведений;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>Планируемые результаты обучения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33600"/>
            <a:ext cx="7693025" cy="37242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ru-RU" u="sng" dirty="0"/>
          </a:p>
          <a:p>
            <a:pPr>
              <a:buFont typeface="Wingdings" pitchFamily="2" charset="2"/>
              <a:buNone/>
            </a:pPr>
            <a:endParaRPr lang="ru-RU" u="sng" dirty="0"/>
          </a:p>
          <a:p>
            <a:pPr>
              <a:buFont typeface="Wingdings" pitchFamily="2" charset="2"/>
              <a:buNone/>
            </a:pPr>
            <a:endParaRPr lang="ru-RU" u="sng" dirty="0"/>
          </a:p>
          <a:p>
            <a:pPr>
              <a:buFont typeface="Wingdings" pitchFamily="2" charset="2"/>
              <a:buNone/>
            </a:pPr>
            <a:endParaRPr lang="en-US" u="sng" dirty="0"/>
          </a:p>
          <a:p>
            <a:pPr algn="r">
              <a:buFont typeface="Wingdings" pitchFamily="2" charset="2"/>
              <a:buNone/>
            </a:pPr>
            <a:endParaRPr lang="en-US" u="sng" dirty="0"/>
          </a:p>
          <a:p>
            <a:pPr algn="r">
              <a:buFont typeface="Wingdings" pitchFamily="2" charset="2"/>
              <a:buNone/>
            </a:pPr>
            <a:r>
              <a:rPr lang="ru-RU" sz="1400" b="1" u="sng" dirty="0"/>
              <a:t>Юридический адрес:</a:t>
            </a:r>
            <a:r>
              <a:rPr lang="ru-RU" sz="1400" u="sng" dirty="0"/>
              <a:t> </a:t>
            </a:r>
            <a:r>
              <a:rPr lang="ru-RU" sz="1400" dirty="0"/>
              <a:t>446208, РОССИЙСКАЯ ФЕДЕРАЦИЯ,</a:t>
            </a:r>
          </a:p>
          <a:p>
            <a:pPr algn="r">
              <a:buFont typeface="Wingdings" pitchFamily="2" charset="2"/>
              <a:buNone/>
            </a:pPr>
            <a:r>
              <a:rPr lang="ru-RU" sz="1400" dirty="0"/>
              <a:t>Самарская область</a:t>
            </a:r>
          </a:p>
          <a:p>
            <a:pPr algn="r">
              <a:buFont typeface="Wingdings" pitchFamily="2" charset="2"/>
              <a:buNone/>
            </a:pPr>
            <a:r>
              <a:rPr lang="ru-RU" sz="1400" dirty="0"/>
              <a:t>Г. Новокуйбышевск,</a:t>
            </a:r>
          </a:p>
          <a:p>
            <a:pPr algn="r">
              <a:buFont typeface="Wingdings" pitchFamily="2" charset="2"/>
              <a:buNone/>
            </a:pPr>
            <a:r>
              <a:rPr lang="ru-RU" sz="1400" dirty="0"/>
              <a:t>Ул. Миронова, д.32</a:t>
            </a:r>
          </a:p>
          <a:p>
            <a:pPr algn="r">
              <a:buFont typeface="Wingdings" pitchFamily="2" charset="2"/>
              <a:buNone/>
            </a:pPr>
            <a:r>
              <a:rPr lang="ru-RU" sz="1400" b="1" u="sng" dirty="0"/>
              <a:t>Телефон</a:t>
            </a:r>
            <a:r>
              <a:rPr lang="en-US" sz="1400" b="1" u="sng" dirty="0"/>
              <a:t>/</a:t>
            </a:r>
            <a:r>
              <a:rPr lang="ru-RU" sz="1400" b="1" u="sng" dirty="0"/>
              <a:t> факс:</a:t>
            </a:r>
            <a:r>
              <a:rPr lang="ru-RU" sz="1400" dirty="0"/>
              <a:t> (8235) 2-15-25</a:t>
            </a:r>
          </a:p>
          <a:p>
            <a:pPr algn="r">
              <a:buFont typeface="Wingdings" pitchFamily="2" charset="2"/>
              <a:buNone/>
            </a:pPr>
            <a:r>
              <a:rPr lang="ru-RU" sz="1400" dirty="0"/>
              <a:t>2-10-25</a:t>
            </a:r>
          </a:p>
          <a:p>
            <a:pPr algn="r">
              <a:buFont typeface="Wingdings" pitchFamily="2" charset="2"/>
              <a:buNone/>
            </a:pPr>
            <a:r>
              <a:rPr lang="en-US" sz="1400" b="1" dirty="0"/>
              <a:t>E-mail</a:t>
            </a:r>
            <a:r>
              <a:rPr lang="ru-RU" sz="1400" b="1" dirty="0"/>
              <a:t>:</a:t>
            </a:r>
            <a:r>
              <a:rPr lang="en-US" sz="1400" b="1" dirty="0"/>
              <a:t> </a:t>
            </a:r>
            <a:r>
              <a:rPr lang="en-US" sz="1400" b="1" dirty="0" err="1"/>
              <a:t>mousoh@mail</a:t>
            </a:r>
            <a:r>
              <a:rPr lang="en-US" sz="1400" b="1" dirty="0"/>
              <a:t>/</a:t>
            </a:r>
            <a:r>
              <a:rPr lang="en-US" sz="1400" b="1" dirty="0" err="1"/>
              <a:t>ru</a:t>
            </a:r>
            <a:r>
              <a:rPr lang="en-US" sz="1400" b="1" dirty="0"/>
              <a:t>            </a:t>
            </a:r>
            <a:endParaRPr lang="ru-RU" sz="1400" b="1" dirty="0"/>
          </a:p>
          <a:p>
            <a:pPr>
              <a:buFont typeface="Wingdings" pitchFamily="2" charset="2"/>
              <a:buNone/>
            </a:pPr>
            <a:endParaRPr lang="ru-RU" sz="1400" u="sng" dirty="0"/>
          </a:p>
          <a:p>
            <a:pPr>
              <a:buFont typeface="Wingdings" pitchFamily="2" charset="2"/>
              <a:buNone/>
            </a:pPr>
            <a:endParaRPr lang="ru-RU" sz="1400" u="sng" dirty="0"/>
          </a:p>
        </p:txBody>
      </p:sp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>
            <a:off x="2500298" y="2071678"/>
            <a:ext cx="4714908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за    внимание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1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43174" y="1571612"/>
            <a:ext cx="632937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/>
              <a:t>формирование читательской компетенции младшего школьника, осознание себя как грамотного читателя, способного к использованию читательской деятельности как средства самообразования. </a:t>
            </a:r>
            <a:endParaRPr lang="ru-RU" sz="32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Приоритетной целью обучения по литературному чтению в начальной школе является</a:t>
            </a:r>
            <a:endParaRPr lang="ru-RU" i="1" dirty="0"/>
          </a:p>
        </p:txBody>
      </p:sp>
      <p:pic>
        <p:nvPicPr>
          <p:cNvPr id="4" name="Picture 4" descr="D:\Мои документы\фото1а\подготовка к новому 2011году\DSC02901.JPG"/>
          <p:cNvPicPr>
            <a:picLocks noChangeAspect="1" noChangeArrowheads="1"/>
          </p:cNvPicPr>
          <p:nvPr/>
        </p:nvPicPr>
        <p:blipFill>
          <a:blip r:embed="rId2" cstate="print"/>
          <a:srcRect l="4573" r="15393"/>
          <a:stretch>
            <a:fillRect/>
          </a:stretch>
        </p:blipFill>
        <p:spPr bwMode="auto">
          <a:xfrm>
            <a:off x="285720" y="2428868"/>
            <a:ext cx="2500330" cy="234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00298" y="785794"/>
            <a:ext cx="6186502" cy="57150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изучение должно обеспечивать развитие личности ребенка, формирование его интеллекта и основных видов речевой деятельности (слушания, говорения, чтения и письма);</a:t>
            </a:r>
          </a:p>
          <a:p>
            <a:r>
              <a:rPr lang="ru-RU" dirty="0" smtClean="0"/>
              <a:t> в результате обучения развивается читательская деятельность школьников, а также формируются компоненты учебной деятельности и универсальных умений;</a:t>
            </a:r>
          </a:p>
          <a:p>
            <a:r>
              <a:rPr lang="ru-RU" dirty="0" smtClean="0"/>
              <a:t> содержание курса «Литературное чтение» обеспечивает дифференцированное обучение и учет индивидуальных возможностей каждого ребенка.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Концептуальные  положения:</a:t>
            </a:r>
            <a:br>
              <a:rPr lang="ru-RU" sz="3600" i="1" dirty="0" smtClean="0"/>
            </a:br>
            <a:endParaRPr lang="ru-RU" sz="3600" i="1" dirty="0"/>
          </a:p>
        </p:txBody>
      </p:sp>
      <p:pic>
        <p:nvPicPr>
          <p:cNvPr id="4" name="Picture 18" descr="sma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8134" b="8630"/>
          <a:stretch>
            <a:fillRect/>
          </a:stretch>
        </p:blipFill>
        <p:spPr bwMode="auto">
          <a:xfrm>
            <a:off x="214282" y="1142984"/>
            <a:ext cx="2009133" cy="2557670"/>
          </a:xfrm>
          <a:prstGeom prst="rect">
            <a:avLst/>
          </a:prstGeom>
          <a:noFill/>
        </p:spPr>
      </p:pic>
      <p:pic>
        <p:nvPicPr>
          <p:cNvPr id="5" name="Picture 13" descr="Литературное чтение: Учебник для учащихся 2 класса: В 2 частях: Часть 2. - 3 изд., перераб.. Ефросинина Любовь. Купить книгу. Издательство Вентана-Граф."/>
          <p:cNvPicPr>
            <a:picLocks noChangeAspect="1" noChangeArrowheads="1"/>
          </p:cNvPicPr>
          <p:nvPr/>
        </p:nvPicPr>
        <p:blipFill>
          <a:blip r:embed="rId4"/>
          <a:srcRect t="6667" b="8824"/>
          <a:stretch>
            <a:fillRect/>
          </a:stretch>
        </p:blipFill>
        <p:spPr bwMode="auto">
          <a:xfrm rot="20327446">
            <a:off x="407725" y="2003912"/>
            <a:ext cx="2095500" cy="264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71736" y="1481328"/>
            <a:ext cx="6115064" cy="5376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 понимание роли чтения для решения познавательных и коммуникативных задач;</a:t>
            </a:r>
          </a:p>
          <a:p>
            <a:pPr>
              <a:buNone/>
            </a:pPr>
            <a:r>
              <a:rPr lang="ru-RU" dirty="0" smtClean="0"/>
              <a:t> познание героического прошлого своей страны и народа;</a:t>
            </a:r>
          </a:p>
          <a:p>
            <a:pPr>
              <a:buNone/>
            </a:pPr>
            <a:r>
              <a:rPr lang="ru-RU" dirty="0" smtClean="0"/>
              <a:t> духовно-нравственное воспитание, формирование эстетических и морально-этических ценностей;</a:t>
            </a:r>
          </a:p>
          <a:p>
            <a:pPr>
              <a:buNone/>
            </a:pPr>
            <a:r>
              <a:rPr lang="ru-RU" dirty="0" smtClean="0"/>
              <a:t> овладение морально-этическими нормами поведения;</a:t>
            </a:r>
          </a:p>
          <a:p>
            <a:pPr>
              <a:buNone/>
            </a:pPr>
            <a:r>
              <a:rPr lang="ru-RU" dirty="0" smtClean="0"/>
              <a:t> формирование морально-ценностной позиции у младших школьников;</a:t>
            </a:r>
          </a:p>
          <a:p>
            <a:pPr>
              <a:buNone/>
            </a:pPr>
            <a:r>
              <a:rPr lang="ru-RU" dirty="0" smtClean="0"/>
              <a:t> самоопределение и самопознание себя;</a:t>
            </a:r>
          </a:p>
          <a:p>
            <a:pPr>
              <a:buNone/>
            </a:pPr>
            <a:r>
              <a:rPr lang="ru-RU" dirty="0" smtClean="0"/>
              <a:t> использование умения читать для удовлетворения личного интереса.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Личностные универсальные учебные действия:</a:t>
            </a:r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141" t="5587" r="26673" b="7818"/>
          <a:stretch>
            <a:fillRect/>
          </a:stretch>
        </p:blipFill>
        <p:spPr bwMode="auto">
          <a:xfrm>
            <a:off x="428596" y="2143116"/>
            <a:ext cx="2000264" cy="26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643182"/>
            <a:ext cx="8615394" cy="40193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понимание и постановка учебной задачи;</a:t>
            </a:r>
          </a:p>
          <a:p>
            <a:r>
              <a:rPr lang="ru-RU" dirty="0" smtClean="0"/>
              <a:t> составление плана и последовательности действий;</a:t>
            </a:r>
          </a:p>
          <a:p>
            <a:r>
              <a:rPr lang="ru-RU" dirty="0" smtClean="0"/>
              <a:t> самоконтроль и самооценка, сравнение результата своей работы с образцом и выделение неточностей и ошибок;</a:t>
            </a:r>
          </a:p>
          <a:p>
            <a:r>
              <a:rPr lang="ru-RU" dirty="0" smtClean="0"/>
              <a:t> коррекция — внесение исправлений, дополнений и изменений по результатам оценки своей деятельности;</a:t>
            </a:r>
          </a:p>
          <a:p>
            <a:r>
              <a:rPr lang="ru-RU" dirty="0" smtClean="0"/>
              <a:t> овладение алгоритмом учебных действий формирования умения читать вслух и молча, читать выразительно, работать с произведением и книгой.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0496" y="214290"/>
            <a:ext cx="5000660" cy="242888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Регулятивные универсальные учебные действия:</a:t>
            </a:r>
            <a:endParaRPr lang="ru-RU" dirty="0"/>
          </a:p>
        </p:txBody>
      </p:sp>
      <p:pic>
        <p:nvPicPr>
          <p:cNvPr id="8" name="Рисунок 7" descr="IMG_0297.JPG"/>
          <p:cNvPicPr>
            <a:picLocks noChangeAspect="1"/>
          </p:cNvPicPr>
          <p:nvPr/>
        </p:nvPicPr>
        <p:blipFill>
          <a:blip r:embed="rId2" cstate="print"/>
          <a:srcRect b="11458"/>
          <a:stretch>
            <a:fillRect/>
          </a:stretch>
        </p:blipFill>
        <p:spPr>
          <a:xfrm>
            <a:off x="714348" y="142852"/>
            <a:ext cx="2117900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00308" y="1071546"/>
            <a:ext cx="6543692" cy="550070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sz="2900" dirty="0" smtClean="0"/>
              <a:t>формирование познавательной учебной задачи;</a:t>
            </a:r>
          </a:p>
          <a:p>
            <a:r>
              <a:rPr lang="ru-RU" sz="2900" dirty="0" smtClean="0"/>
              <a:t>выбор продуктивных способов действий для выполнения учебной задачи;</a:t>
            </a:r>
          </a:p>
          <a:p>
            <a:r>
              <a:rPr lang="ru-RU" sz="2900" dirty="0" smtClean="0"/>
              <a:t> выбор вида чтения,</a:t>
            </a:r>
          </a:p>
          <a:p>
            <a:r>
              <a:rPr lang="ru-RU" sz="2900" dirty="0" smtClean="0"/>
              <a:t> восприятие прослушанного или прочитанного произведения;</a:t>
            </a:r>
          </a:p>
          <a:p>
            <a:r>
              <a:rPr lang="ru-RU" sz="2900" dirty="0" smtClean="0"/>
              <a:t> поиск и выделение нужной;</a:t>
            </a:r>
          </a:p>
          <a:p>
            <a:r>
              <a:rPr lang="ru-RU" sz="2900" dirty="0" smtClean="0"/>
              <a:t> умение работать с текстами произведений разных жанров;</a:t>
            </a:r>
          </a:p>
          <a:p>
            <a:r>
              <a:rPr lang="ru-RU" sz="2900" dirty="0" smtClean="0"/>
              <a:t> способность понимать позицию автора произведения и выражать свою точку зрения о произведении, героях и их поступках;</a:t>
            </a:r>
          </a:p>
          <a:p>
            <a:r>
              <a:rPr lang="ru-RU" sz="2900" dirty="0" smtClean="0"/>
              <a:t> интерпретация;</a:t>
            </a:r>
          </a:p>
          <a:p>
            <a:r>
              <a:rPr lang="ru-RU" sz="2900" dirty="0" smtClean="0"/>
              <a:t> рефлексия на содержание и форму ;</a:t>
            </a:r>
          </a:p>
          <a:p>
            <a:r>
              <a:rPr lang="ru-RU" sz="2900" dirty="0" smtClean="0"/>
              <a:t> выполнение практико-ориентированных заданий: нахождение информации в тексте изучаемого произведения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Познавательные универсальные учебные действия: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 l="16666" r="25756"/>
          <a:stretch>
            <a:fillRect/>
          </a:stretch>
        </p:blipFill>
        <p:spPr bwMode="auto">
          <a:xfrm>
            <a:off x="0" y="1643050"/>
            <a:ext cx="2714676" cy="265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ормирование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познавательных умений </a:t>
            </a: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57298"/>
            <a:ext cx="4468784" cy="8334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endParaRPr lang="ru-RU" sz="16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Логические 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универсальные действия</a:t>
            </a:r>
            <a:r>
              <a:rPr lang="ru-RU" b="1" i="1" dirty="0" smtClean="0">
                <a:latin typeface="Monotype Corsiva" pitchFamily="66" charset="0"/>
              </a:rPr>
              <a:t>:</a:t>
            </a:r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357298"/>
            <a:ext cx="4214842" cy="762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Моделирование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143116"/>
            <a:ext cx="4040188" cy="4286280"/>
          </a:xfrm>
        </p:spPr>
        <p:txBody>
          <a:bodyPr>
            <a:noAutofit/>
          </a:bodyPr>
          <a:lstStyle/>
          <a:p>
            <a:r>
              <a:rPr lang="ru-RU" sz="1700" dirty="0" smtClean="0"/>
              <a:t>анализ </a:t>
            </a:r>
            <a:r>
              <a:rPr lang="ru-RU" sz="1700" dirty="0" smtClean="0"/>
              <a:t>произведения или книги до чтения (выделение фамилии автора, заголовка, подзаголовка; прогнозирование содержания произведения, определение темы и жанра);</a:t>
            </a:r>
          </a:p>
          <a:p>
            <a:r>
              <a:rPr lang="ru-RU" sz="1700" dirty="0" smtClean="0"/>
              <a:t>установление </a:t>
            </a:r>
            <a:r>
              <a:rPr lang="ru-RU" sz="1700" dirty="0" smtClean="0"/>
              <a:t>причинно-следственных связей в тексте и умение синтезировать при составлении плана;</a:t>
            </a:r>
          </a:p>
          <a:p>
            <a:r>
              <a:rPr lang="ru-RU" sz="1700" dirty="0" smtClean="0"/>
              <a:t>сравнение </a:t>
            </a:r>
            <a:r>
              <a:rPr lang="ru-RU" sz="1700" dirty="0" smtClean="0"/>
              <a:t>произведений по жанру, теме, авторской принадлежности;</a:t>
            </a:r>
          </a:p>
          <a:p>
            <a:r>
              <a:rPr lang="ru-RU" sz="1700" dirty="0" smtClean="0"/>
              <a:t> </a:t>
            </a:r>
            <a:r>
              <a:rPr lang="ru-RU" sz="1700" dirty="0" smtClean="0"/>
              <a:t>аргументация высказываний и суждений о произведении с опорой на текст.</a:t>
            </a:r>
          </a:p>
          <a:p>
            <a:pPr>
              <a:buNone/>
            </a:pPr>
            <a:r>
              <a:rPr lang="ru-RU" sz="1700" dirty="0" smtClean="0"/>
              <a:t> </a:t>
            </a:r>
            <a:endParaRPr lang="ru-RU" sz="17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4041775" cy="45720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285992"/>
            <a:ext cx="2127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Модель обложки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57752" y="2786058"/>
            <a:ext cx="2286016" cy="30718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86380" y="3000372"/>
            <a:ext cx="1365253" cy="4349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43570" y="3786190"/>
            <a:ext cx="79216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86380" y="5143512"/>
            <a:ext cx="1571636" cy="4286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7143768" y="314324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>
            <a:off x="7143768" y="535782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7143768" y="414338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58148" y="2928934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автор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8148" y="3929066"/>
            <a:ext cx="918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жанр,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тема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44842" y="5214950"/>
            <a:ext cx="1199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err="1" smtClean="0">
                <a:solidFill>
                  <a:srgbClr val="0000FF"/>
                </a:solidFill>
              </a:rPr>
              <a:t>аголо-вок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57498" y="1071546"/>
            <a:ext cx="6186502" cy="57864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 слушать и слышать художественное слово, речь учителя и одноклассников; </a:t>
            </a:r>
          </a:p>
          <a:p>
            <a:pPr>
              <a:buNone/>
            </a:pPr>
            <a:r>
              <a:rPr lang="ru-RU" dirty="0" smtClean="0"/>
              <a:t> умение находить в тексте произведения диалоги героев, читать их по ролям, передавая особенности образов героев;</a:t>
            </a:r>
          </a:p>
          <a:p>
            <a:pPr>
              <a:buNone/>
            </a:pPr>
            <a:r>
              <a:rPr lang="ru-RU" dirty="0" smtClean="0"/>
              <a:t> овладевать монологической речью ;</a:t>
            </a:r>
          </a:p>
          <a:p>
            <a:pPr>
              <a:buNone/>
            </a:pPr>
            <a:r>
              <a:rPr lang="ru-RU" dirty="0" smtClean="0"/>
              <a:t> умение отвечать на вопросы;</a:t>
            </a:r>
          </a:p>
          <a:p>
            <a:pPr>
              <a:buNone/>
            </a:pPr>
            <a:r>
              <a:rPr lang="ru-RU" dirty="0" smtClean="0"/>
              <a:t> умение слушать ответы одноклассников на вопросы по изучаемому произведению; </a:t>
            </a:r>
          </a:p>
          <a:p>
            <a:pPr>
              <a:buNone/>
            </a:pPr>
            <a:r>
              <a:rPr lang="ru-RU" dirty="0" smtClean="0"/>
              <a:t> умение задавать одноклассникам вопросы;</a:t>
            </a:r>
          </a:p>
          <a:p>
            <a:pPr>
              <a:buNone/>
            </a:pPr>
            <a:r>
              <a:rPr lang="ru-RU" dirty="0" smtClean="0"/>
              <a:t> умение вести диалог или дискуссию, проявляя уважение к другому мнению;</a:t>
            </a:r>
          </a:p>
          <a:p>
            <a:pPr>
              <a:buNone/>
            </a:pPr>
            <a:r>
              <a:rPr lang="ru-RU" dirty="0" smtClean="0"/>
              <a:t> умение полно и аргументировано с троить свои высказывания.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Коммуникативные</a:t>
            </a:r>
            <a:r>
              <a:rPr lang="ru-RU" i="1" dirty="0" smtClean="0"/>
              <a:t> универсальные учебные действия: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9875" t="17783" r="28691" b="15924"/>
          <a:stretch>
            <a:fillRect/>
          </a:stretch>
        </p:blipFill>
        <p:spPr bwMode="auto">
          <a:xfrm>
            <a:off x="285720" y="1500174"/>
            <a:ext cx="28575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5984" y="1000109"/>
            <a:ext cx="4929222" cy="378621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выполнение проектов индивидуально, в парах и группах; </a:t>
            </a:r>
          </a:p>
          <a:p>
            <a:r>
              <a:rPr lang="ru-RU" dirty="0" smtClean="0"/>
              <a:t>презентации творческих работ и проектов;</a:t>
            </a:r>
          </a:p>
          <a:p>
            <a:r>
              <a:rPr lang="ru-RU" dirty="0" smtClean="0"/>
              <a:t>подготовка и проведение конкурсов, библиотечных уроков, литературных уроков</a:t>
            </a:r>
          </a:p>
          <a:p>
            <a:pPr>
              <a:buNone/>
            </a:pPr>
            <a:r>
              <a:rPr lang="ru-RU" dirty="0" smtClean="0"/>
              <a:t>  в музеях и т. 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>Способы и формы решения учебной задачи:</a:t>
            </a:r>
            <a:endParaRPr lang="ru-RU" sz="32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14282" y="1428736"/>
            <a:ext cx="1825157" cy="24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DSC00354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12500" t="16666" r="26389" b="14583"/>
          <a:stretch>
            <a:fillRect/>
          </a:stretch>
        </p:blipFill>
        <p:spPr>
          <a:xfrm>
            <a:off x="7072330" y="1071546"/>
            <a:ext cx="1714512" cy="2571768"/>
          </a:xfrm>
          <a:prstGeom prst="rect">
            <a:avLst/>
          </a:prstGeom>
        </p:spPr>
      </p:pic>
      <p:pic>
        <p:nvPicPr>
          <p:cNvPr id="6" name="Рисунок 5" descr="DSC00396.JPG"/>
          <p:cNvPicPr>
            <a:picLocks noChangeAspect="1"/>
          </p:cNvPicPr>
          <p:nvPr/>
        </p:nvPicPr>
        <p:blipFill>
          <a:blip r:embed="rId4" cstate="print"/>
          <a:srcRect l="26389" t="25000" r="12500" b="11458"/>
          <a:stretch>
            <a:fillRect/>
          </a:stretch>
        </p:blipFill>
        <p:spPr>
          <a:xfrm>
            <a:off x="5357818" y="4071942"/>
            <a:ext cx="1865603" cy="258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809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Особенности преподавания курса «Литературное чтение» в рамках ФГОС по УМК «Начальная школа XXI века»</vt:lpstr>
      <vt:lpstr>Приоритетной целью обучения по литературному чтению в начальной школе является</vt:lpstr>
      <vt:lpstr>Концептуальные  положения: </vt:lpstr>
      <vt:lpstr>Личностные универсальные учебные действия:</vt:lpstr>
      <vt:lpstr>Регулятивные универсальные учебные действия:</vt:lpstr>
      <vt:lpstr>Познавательные универсальные учебные действия:</vt:lpstr>
      <vt:lpstr>Формирование познавательных умений </vt:lpstr>
      <vt:lpstr>Коммуникативные универсальные учебные действия:</vt:lpstr>
      <vt:lpstr>Способы и формы решения учебной задачи:</vt:lpstr>
      <vt:lpstr>Тематическое планирование</vt:lpstr>
      <vt:lpstr>Слайд 11</vt:lpstr>
      <vt:lpstr>Планируемые результаты обучения</vt:lpstr>
      <vt:lpstr>Слайд 13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курса «Литературное чтение» в рамках ФГОС по УМК «Начальная школа XXI века»</dc:title>
  <dc:creator>*</dc:creator>
  <cp:lastModifiedBy>*</cp:lastModifiedBy>
  <cp:revision>31</cp:revision>
  <dcterms:created xsi:type="dcterms:W3CDTF">2011-07-18T08:23:58Z</dcterms:created>
  <dcterms:modified xsi:type="dcterms:W3CDTF">2011-07-20T08:56:19Z</dcterms:modified>
</cp:coreProperties>
</file>