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4F91D3-46E4-4601-9DCD-AADE47368FD6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03798E0-C7A3-4982-808E-D237A7B9A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91D3-46E4-4601-9DCD-AADE47368FD6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98E0-C7A3-4982-808E-D237A7B9A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91D3-46E4-4601-9DCD-AADE47368FD6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98E0-C7A3-4982-808E-D237A7B9A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4F91D3-46E4-4601-9DCD-AADE47368FD6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3798E0-C7A3-4982-808E-D237A7B9A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4F91D3-46E4-4601-9DCD-AADE47368FD6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03798E0-C7A3-4982-808E-D237A7B9A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91D3-46E4-4601-9DCD-AADE47368FD6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98E0-C7A3-4982-808E-D237A7B9A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91D3-46E4-4601-9DCD-AADE47368FD6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98E0-C7A3-4982-808E-D237A7B9A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4F91D3-46E4-4601-9DCD-AADE47368FD6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3798E0-C7A3-4982-808E-D237A7B9A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91D3-46E4-4601-9DCD-AADE47368FD6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798E0-C7A3-4982-808E-D237A7B9A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64F91D3-46E4-4601-9DCD-AADE47368FD6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03798E0-C7A3-4982-808E-D237A7B9A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64F91D3-46E4-4601-9DCD-AADE47368FD6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3798E0-C7A3-4982-808E-D237A7B9A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4F91D3-46E4-4601-9DCD-AADE47368FD6}" type="datetimeFigureOut">
              <a:rPr lang="ru-RU" smtClean="0"/>
              <a:pPr/>
              <a:t>03.02.2011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3798E0-C7A3-4982-808E-D237A7B9A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1857364"/>
            <a:ext cx="6743688" cy="3222639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Особенности преподавания курса окружающего мира в рамках ФГОС по УМК </a:t>
            </a:r>
            <a:r>
              <a:rPr lang="ru-RU" sz="2700" i="1" dirty="0" smtClean="0"/>
              <a:t>«Начальная школа </a:t>
            </a:r>
            <a:r>
              <a:rPr lang="en-US" sz="2700" i="1" dirty="0" smtClean="0">
                <a:latin typeface="Bell MT" pitchFamily="18" charset="0"/>
              </a:rPr>
              <a:t>XXI </a:t>
            </a:r>
            <a:r>
              <a:rPr lang="ru-RU" sz="2700" i="1" dirty="0" smtClean="0"/>
              <a:t>века»</a:t>
            </a:r>
            <a:endParaRPr lang="ru-RU" sz="27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5214950"/>
            <a:ext cx="3000396" cy="1371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dirty="0" err="1" smtClean="0"/>
              <a:t>Волнягина</a:t>
            </a:r>
            <a:r>
              <a:rPr lang="ru-RU" dirty="0" smtClean="0"/>
              <a:t> Т.И.,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учитель начальных классов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МОУ ООШ №4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г.о.  Новокуйбышевск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133600"/>
            <a:ext cx="7693025" cy="37242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endParaRPr lang="ru-RU" u="sng"/>
          </a:p>
          <a:p>
            <a:pPr>
              <a:buFont typeface="Wingdings" pitchFamily="2" charset="2"/>
              <a:buNone/>
            </a:pPr>
            <a:endParaRPr lang="ru-RU" u="sng"/>
          </a:p>
          <a:p>
            <a:pPr>
              <a:buFont typeface="Wingdings" pitchFamily="2" charset="2"/>
              <a:buNone/>
            </a:pPr>
            <a:endParaRPr lang="ru-RU" u="sng"/>
          </a:p>
          <a:p>
            <a:pPr>
              <a:buFont typeface="Wingdings" pitchFamily="2" charset="2"/>
              <a:buNone/>
            </a:pPr>
            <a:endParaRPr lang="en-US" u="sng"/>
          </a:p>
          <a:p>
            <a:pPr algn="r">
              <a:buFont typeface="Wingdings" pitchFamily="2" charset="2"/>
              <a:buNone/>
            </a:pPr>
            <a:endParaRPr lang="en-US" u="sng"/>
          </a:p>
          <a:p>
            <a:pPr algn="r">
              <a:buFont typeface="Wingdings" pitchFamily="2" charset="2"/>
              <a:buNone/>
            </a:pPr>
            <a:r>
              <a:rPr lang="ru-RU" sz="1400" b="1" u="sng"/>
              <a:t>Юридический адрес:</a:t>
            </a:r>
            <a:r>
              <a:rPr lang="ru-RU" sz="1400" u="sng"/>
              <a:t> </a:t>
            </a:r>
            <a:r>
              <a:rPr lang="ru-RU" sz="1400"/>
              <a:t>446208, РОССИЙСКАЯ ФЕДЕРАЦИЯ,</a:t>
            </a:r>
          </a:p>
          <a:p>
            <a:pPr algn="r">
              <a:buFont typeface="Wingdings" pitchFamily="2" charset="2"/>
              <a:buNone/>
            </a:pPr>
            <a:r>
              <a:rPr lang="ru-RU" sz="1400"/>
              <a:t>Самарская область</a:t>
            </a:r>
          </a:p>
          <a:p>
            <a:pPr algn="r">
              <a:buFont typeface="Wingdings" pitchFamily="2" charset="2"/>
              <a:buNone/>
            </a:pPr>
            <a:r>
              <a:rPr lang="ru-RU" sz="1400"/>
              <a:t>Г. Новокуйбышевск,</a:t>
            </a:r>
          </a:p>
          <a:p>
            <a:pPr algn="r">
              <a:buFont typeface="Wingdings" pitchFamily="2" charset="2"/>
              <a:buNone/>
            </a:pPr>
            <a:r>
              <a:rPr lang="ru-RU" sz="1400"/>
              <a:t>Ул. Миронова, д.32</a:t>
            </a:r>
          </a:p>
          <a:p>
            <a:pPr algn="r">
              <a:buFont typeface="Wingdings" pitchFamily="2" charset="2"/>
              <a:buNone/>
            </a:pPr>
            <a:r>
              <a:rPr lang="ru-RU" sz="1400" b="1" u="sng"/>
              <a:t>Телефон</a:t>
            </a:r>
            <a:r>
              <a:rPr lang="en-US" sz="1400" b="1" u="sng"/>
              <a:t>/</a:t>
            </a:r>
            <a:r>
              <a:rPr lang="ru-RU" sz="1400" b="1" u="sng"/>
              <a:t> факс:</a:t>
            </a:r>
            <a:r>
              <a:rPr lang="ru-RU" sz="1400"/>
              <a:t> (8235) 2-15-25</a:t>
            </a:r>
          </a:p>
          <a:p>
            <a:pPr algn="r">
              <a:buFont typeface="Wingdings" pitchFamily="2" charset="2"/>
              <a:buNone/>
            </a:pPr>
            <a:r>
              <a:rPr lang="ru-RU" sz="1400"/>
              <a:t>2-10-25</a:t>
            </a:r>
          </a:p>
          <a:p>
            <a:pPr algn="r">
              <a:buFont typeface="Wingdings" pitchFamily="2" charset="2"/>
              <a:buNone/>
            </a:pPr>
            <a:r>
              <a:rPr lang="en-US" sz="1400" b="1"/>
              <a:t>E-mail</a:t>
            </a:r>
            <a:r>
              <a:rPr lang="ru-RU" sz="1400" b="1"/>
              <a:t>:</a:t>
            </a:r>
            <a:r>
              <a:rPr lang="en-US" sz="1400" b="1"/>
              <a:t> mousoh@mail/ru            </a:t>
            </a:r>
            <a:endParaRPr lang="ru-RU" sz="1400" b="1"/>
          </a:p>
          <a:p>
            <a:pPr>
              <a:buFont typeface="Wingdings" pitchFamily="2" charset="2"/>
              <a:buNone/>
            </a:pPr>
            <a:endParaRPr lang="ru-RU" sz="1400" u="sng"/>
          </a:p>
          <a:p>
            <a:pPr>
              <a:buFont typeface="Wingdings" pitchFamily="2" charset="2"/>
              <a:buNone/>
            </a:pPr>
            <a:endParaRPr lang="ru-RU" sz="1400" u="sng"/>
          </a:p>
        </p:txBody>
      </p:sp>
      <p:sp>
        <p:nvSpPr>
          <p:cNvPr id="151556" name="WordArt 4"/>
          <p:cNvSpPr>
            <a:spLocks noChangeArrowheads="1" noChangeShapeType="1" noTextEdit="1"/>
          </p:cNvSpPr>
          <p:nvPr/>
        </p:nvSpPr>
        <p:spPr bwMode="auto">
          <a:xfrm>
            <a:off x="3132138" y="3357563"/>
            <a:ext cx="2952750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спасибо за внимание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15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68478"/>
          </a:xfrm>
        </p:spPr>
        <p:txBody>
          <a:bodyPr/>
          <a:lstStyle/>
          <a:p>
            <a:r>
              <a:rPr lang="ru-RU" dirty="0" smtClean="0"/>
              <a:t>Цель изучения курса «Окружающий мир» в начальной школе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28868"/>
            <a:ext cx="7467600" cy="40450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dirty="0" smtClean="0"/>
              <a:t>формирование </a:t>
            </a:r>
            <a:r>
              <a:rPr lang="ru-RU" sz="2800" dirty="0" smtClean="0"/>
              <a:t>целостной картины мира и осознание места в нем человека; развитие у младшего школьника опыта общения с людьми, обществом и природой.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Пояснительная записка</a:t>
            </a:r>
          </a:p>
          <a:p>
            <a:pPr>
              <a:buFontTx/>
              <a:buChar char="-"/>
            </a:pPr>
            <a:r>
              <a:rPr lang="ru-RU" sz="1400" dirty="0" smtClean="0"/>
              <a:t>Указание программы</a:t>
            </a:r>
          </a:p>
          <a:p>
            <a:pPr>
              <a:buFontTx/>
              <a:buChar char="-"/>
            </a:pPr>
            <a:r>
              <a:rPr lang="ru-RU" sz="1400" dirty="0" smtClean="0"/>
              <a:t> Количество часов, отводимых на курс</a:t>
            </a:r>
          </a:p>
          <a:p>
            <a:pPr>
              <a:buFontTx/>
              <a:buChar char="-"/>
            </a:pPr>
            <a:r>
              <a:rPr lang="ru-RU" sz="1400" dirty="0" smtClean="0"/>
              <a:t>Методическая литература</a:t>
            </a:r>
          </a:p>
          <a:p>
            <a:r>
              <a:rPr lang="ru-RU" sz="2200" dirty="0" smtClean="0"/>
              <a:t>Тематическое планирование</a:t>
            </a:r>
          </a:p>
          <a:p>
            <a:r>
              <a:rPr lang="ru-RU" sz="2200" dirty="0" smtClean="0"/>
              <a:t>Основные требования подготовки учащихся 1 класса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371974" y="2362200"/>
            <a:ext cx="3771925" cy="4210072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Пояснительная записка</a:t>
            </a:r>
          </a:p>
          <a:p>
            <a:pPr>
              <a:buFontTx/>
              <a:buChar char="-"/>
            </a:pPr>
            <a:r>
              <a:rPr lang="ru-RU" sz="2000" dirty="0" smtClean="0"/>
              <a:t>Общая характеристика предмета</a:t>
            </a:r>
          </a:p>
          <a:p>
            <a:pPr>
              <a:buFontTx/>
              <a:buChar char="-"/>
            </a:pPr>
            <a:r>
              <a:rPr lang="ru-RU" sz="2000" dirty="0" smtClean="0"/>
              <a:t>Цель изучения курса</a:t>
            </a:r>
          </a:p>
          <a:p>
            <a:pPr>
              <a:buFontTx/>
              <a:buChar char="-"/>
            </a:pPr>
            <a:r>
              <a:rPr lang="ru-RU" sz="2000" dirty="0" smtClean="0"/>
              <a:t>Результаты:   </a:t>
            </a:r>
          </a:p>
          <a:p>
            <a:pPr>
              <a:buNone/>
            </a:pPr>
            <a:r>
              <a:rPr lang="ru-RU" sz="2000" dirty="0" smtClean="0"/>
              <a:t>                   Личностные</a:t>
            </a:r>
          </a:p>
          <a:p>
            <a:pPr>
              <a:buNone/>
            </a:pPr>
            <a:r>
              <a:rPr lang="ru-RU" sz="2000" dirty="0" smtClean="0"/>
              <a:t>                   </a:t>
            </a:r>
            <a:r>
              <a:rPr lang="ru-RU" sz="2000" dirty="0" err="1" smtClean="0"/>
              <a:t>Метапредметные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Предметные</a:t>
            </a:r>
          </a:p>
          <a:p>
            <a:pPr>
              <a:buFontTx/>
              <a:buChar char="-"/>
            </a:pPr>
            <a:r>
              <a:rPr lang="ru-RU" sz="2000" dirty="0" smtClean="0"/>
              <a:t>Содержание программы</a:t>
            </a:r>
          </a:p>
          <a:p>
            <a:pPr>
              <a:buFontTx/>
              <a:buChar char="-"/>
            </a:pPr>
            <a:r>
              <a:rPr lang="ru-RU" sz="2000" dirty="0" smtClean="0"/>
              <a:t> Основные требования подготовки учащихся  по годам обучения </a:t>
            </a:r>
          </a:p>
          <a:p>
            <a:pPr>
              <a:buFontTx/>
              <a:buChar char="-"/>
            </a:pPr>
            <a:r>
              <a:rPr lang="ru-RU" dirty="0" smtClean="0"/>
              <a:t>Календарно- тематическое </a:t>
            </a:r>
            <a:r>
              <a:rPr lang="ru-RU" dirty="0" smtClean="0"/>
              <a:t>планирование</a:t>
            </a:r>
            <a:endParaRPr lang="ru-RU" dirty="0" smtClean="0"/>
          </a:p>
          <a:p>
            <a:r>
              <a:rPr lang="ru-RU" sz="2900" dirty="0" smtClean="0"/>
              <a:t>Виды контроля и диагностики</a:t>
            </a:r>
          </a:p>
          <a:p>
            <a:r>
              <a:rPr lang="ru-RU" sz="2900" dirty="0" smtClean="0"/>
              <a:t>Методическое сопровождение программы</a:t>
            </a:r>
          </a:p>
          <a:p>
            <a:endParaRPr lang="ru-RU" dirty="0" smtClean="0"/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endParaRPr lang="ru-RU" sz="20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"/>
          </p:nvPr>
        </p:nvSpPr>
        <p:spPr>
          <a:xfrm>
            <a:off x="457200" y="214290"/>
            <a:ext cx="3657600" cy="2013798"/>
          </a:xfrm>
        </p:spPr>
        <p:txBody>
          <a:bodyPr/>
          <a:lstStyle/>
          <a:p>
            <a:pPr algn="ctr"/>
            <a:r>
              <a:rPr lang="ru-RU" dirty="0" smtClean="0"/>
              <a:t>Календарно- тематическое планирование  уроков окружающего мира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343400" y="214290"/>
            <a:ext cx="3800500" cy="201379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i="1" dirty="0" smtClean="0"/>
              <a:t>ПРОГРАММА </a:t>
            </a:r>
          </a:p>
          <a:p>
            <a:pPr algn="ctr"/>
            <a:r>
              <a:rPr lang="ru-RU" i="1" dirty="0" smtClean="0"/>
              <a:t>учебного курса</a:t>
            </a:r>
          </a:p>
          <a:p>
            <a:pPr algn="ctr"/>
            <a:r>
              <a:rPr lang="ru-RU" i="1" dirty="0" smtClean="0"/>
              <a:t>по окружающему миру</a:t>
            </a:r>
          </a:p>
          <a:p>
            <a:r>
              <a:rPr lang="ru-RU" sz="1600" i="1" dirty="0" smtClean="0"/>
              <a:t>УМК «Начальная школа </a:t>
            </a:r>
            <a:r>
              <a:rPr lang="en-US" sz="1600" i="1" dirty="0" smtClean="0"/>
              <a:t>XXI</a:t>
            </a:r>
            <a:r>
              <a:rPr lang="ru-RU" sz="1600" i="1" dirty="0" smtClean="0"/>
              <a:t> века»</a:t>
            </a:r>
          </a:p>
          <a:p>
            <a:r>
              <a:rPr lang="ru-RU" i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Тематическое планирование 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1928802"/>
          <a:ext cx="7896254" cy="402908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2942"/>
                <a:gridCol w="500066"/>
                <a:gridCol w="714380"/>
                <a:gridCol w="428628"/>
                <a:gridCol w="1714512"/>
                <a:gridCol w="951490"/>
                <a:gridCol w="736059"/>
                <a:gridCol w="736059"/>
                <a:gridCol w="736059"/>
                <a:gridCol w="736059"/>
              </a:tblGrid>
              <a:tr h="38451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урока</a:t>
                      </a:r>
                      <a:endParaRPr lang="ru-RU" sz="12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/>
                    </a:p>
                  </a:txBody>
                  <a:tcPr marL="64237" marR="6423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Да</a:t>
                      </a:r>
                      <a:endParaRPr lang="ru-RU" sz="1100" dirty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Тема урока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Кол-во часов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Содержание и методические приёмы.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(Ученик должен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знать)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/>
                        <a:t>Характеристика деятельности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Планируемые результаты ( личностные и метапредметные)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37" marR="6423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1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Личностные </a:t>
                      </a:r>
                      <a:r>
                        <a:rPr lang="ru-RU" sz="1200" dirty="0" smtClean="0"/>
                        <a:t>УУД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Познавательные УУД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Коммуникативные УУД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Регулятивные УУД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37" marR="64237" marT="0" marB="0"/>
                </a:tc>
              </a:tr>
              <a:tr h="758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40</a:t>
                      </a:r>
                      <a:endParaRPr lang="ru-RU" sz="1200" dirty="0"/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12.01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Жизнь птиц.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Классификация рисунков: птицы перелетные,  зимующие;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Обсуждение вопроса «Почему птицы улетают на юг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Ученик должен знать: птицы перелетные и</a:t>
                      </a:r>
                      <a:r>
                        <a:rPr kumimoji="0" lang="ru-RU" sz="12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зимующие</a:t>
                      </a:r>
                      <a:r>
                        <a:rPr kumimoji="0" lang="ru-RU" sz="1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kumimoji="0" lang="ru-RU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насекомоядные, растительноядные и хищники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иллюстративным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лом.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в группах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Формирование основ экологической культуры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Умение классифицировать по заданному признаку.</a:t>
                      </a: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договариваться и приходить к общему решению в совместной деятельности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Оценивать правильность выполнения заданий.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37" marR="64237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428604"/>
          <a:ext cx="7786745" cy="13198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85818"/>
                <a:gridCol w="857256"/>
                <a:gridCol w="1285884"/>
                <a:gridCol w="3714776"/>
                <a:gridCol w="1143011"/>
              </a:tblGrid>
              <a:tr h="496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урока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Дата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Тема урока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Содержание и методические приёмы.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Способы</a:t>
                      </a:r>
                      <a:r>
                        <a:rPr lang="ru-RU" sz="1200" baseline="0" dirty="0" smtClean="0"/>
                        <a:t> проверки и оценки  знаний</a:t>
                      </a:r>
                      <a:endParaRPr lang="ru-RU" sz="1200" dirty="0"/>
                    </a:p>
                  </a:txBody>
                  <a:tcPr/>
                </a:tc>
              </a:tr>
              <a:tr h="496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12.01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Жизнь птиц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237" marR="6423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Рассказы о том, как тяжело птицам зимой. Помощь человека.  Работа в 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/т.</a:t>
                      </a:r>
                      <a:r>
                        <a:rPr kumimoji="0" lang="ru-RU" sz="12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тест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4"/>
          <p:cNvSpPr txBox="1">
            <a:spLocks/>
          </p:cNvSpPr>
          <p:nvPr/>
        </p:nvSpPr>
        <p:spPr>
          <a:xfrm>
            <a:off x="785786" y="1500174"/>
            <a:ext cx="7467600" cy="928694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ru-RU" dirty="0" smtClean="0"/>
              <a:t>Проектирование  отдельного урока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00034" y="1357298"/>
          <a:ext cx="7467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1571636"/>
                <a:gridCol w="1500198"/>
                <a:gridCol w="2000264"/>
                <a:gridCol w="139537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Этап урока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Цель этапа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Формирование УУД</a:t>
                      </a:r>
                      <a:endParaRPr lang="ru-RU" sz="2000" dirty="0"/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Ход урока</a:t>
                      </a:r>
                      <a:endParaRPr lang="ru-RU" sz="2000" dirty="0"/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действия учителя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ействия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ученика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3</a:t>
                      </a:r>
                      <a:r>
                        <a:rPr lang="ru-RU" sz="1200" dirty="0" smtClean="0"/>
                        <a:t>.</a:t>
                      </a:r>
                      <a:r>
                        <a:rPr lang="ru-RU" sz="1200" baseline="0" dirty="0" smtClean="0"/>
                        <a:t>  </a:t>
                      </a:r>
                      <a:r>
                        <a:rPr lang="ru-RU" sz="1200" baseline="0" dirty="0" smtClean="0"/>
                        <a:t>Изучение нового материала</a:t>
                      </a:r>
                      <a:r>
                        <a:rPr lang="ru-RU" sz="1100" baseline="0" dirty="0" smtClean="0"/>
                        <a:t>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Подвести детей к самостоятельному ответу на вопрос: «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птицы улетают на юг?</a:t>
                      </a:r>
                      <a:r>
                        <a:rPr lang="ru-RU" sz="1200" dirty="0" smtClean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Познавательные:</a:t>
                      </a:r>
                    </a:p>
                    <a:p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умение классифицировать.</a:t>
                      </a:r>
                    </a:p>
                    <a:p>
                      <a:r>
                        <a:rPr lang="ru-RU" sz="1200" b="1" dirty="0" smtClean="0">
                          <a:latin typeface="Times New Roman"/>
                        </a:rPr>
                        <a:t>Коммуникативные:</a:t>
                      </a:r>
                    </a:p>
                    <a:p>
                      <a:r>
                        <a:rPr lang="ru-RU" sz="1200" b="0" dirty="0" smtClean="0">
                          <a:latin typeface="Times New Roman"/>
                        </a:rPr>
                        <a:t>умение обосновывать свое мнение, умение договариваться.</a:t>
                      </a:r>
                      <a:endParaRPr lang="ru-RU" sz="1200" b="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Дает задание: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Разделите картинки с птицами на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две группы.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FontTx/>
                        <a:buAutoNum type="arabicPeriod" startAt="2"/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Проверяет результат работы групп.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На какие группы разделили?</a:t>
                      </a:r>
                      <a:r>
                        <a:rPr lang="ru-RU" sz="120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Почему?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FontTx/>
                        <a:buAutoNum type="arabicPeriod" startAt="3"/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Ставит проблемный вопрос: </a:t>
                      </a:r>
                      <a:r>
                        <a:rPr lang="ru-RU" sz="1200" dirty="0" smtClean="0"/>
                        <a:t>«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птицы улетают на юг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ru-RU" sz="1200" dirty="0" smtClean="0"/>
                        <a:t>»</a:t>
                      </a:r>
                      <a:endParaRPr lang="ru-RU" sz="120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l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Работают  в группах: классифицируют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птиц.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Высказывают свое мнение и аргументируют его.</a:t>
                      </a:r>
                    </a:p>
                    <a:p>
                      <a:pPr marL="228600" indent="-228600" algn="l"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 Участвует в дискуссии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 descr="DSCI0507.JPG"/>
          <p:cNvPicPr>
            <a:picLocks noChangeAspect="1"/>
          </p:cNvPicPr>
          <p:nvPr/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285720" y="4357694"/>
            <a:ext cx="3000364" cy="22502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4143404" cy="1143000"/>
          </a:xfrm>
        </p:spPr>
        <p:txBody>
          <a:bodyPr/>
          <a:lstStyle/>
          <a:p>
            <a:pPr algn="ctr"/>
            <a:r>
              <a:rPr lang="ru-RU" dirty="0" smtClean="0"/>
              <a:t>Методы и приёмы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28860" y="1643050"/>
            <a:ext cx="5495940" cy="250033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Практическая работа</a:t>
            </a:r>
          </a:p>
          <a:p>
            <a:r>
              <a:rPr lang="ru-RU" dirty="0" smtClean="0"/>
              <a:t>Экскурсия</a:t>
            </a:r>
          </a:p>
          <a:p>
            <a:r>
              <a:rPr lang="ru-RU" dirty="0" smtClean="0"/>
              <a:t>Проекты</a:t>
            </a:r>
          </a:p>
          <a:p>
            <a:r>
              <a:rPr lang="ru-RU" dirty="0" smtClean="0"/>
              <a:t>Работа в группах (парах)</a:t>
            </a:r>
          </a:p>
          <a:p>
            <a:r>
              <a:rPr lang="ru-RU" dirty="0" smtClean="0"/>
              <a:t>Работа с текстами и информацией</a:t>
            </a:r>
          </a:p>
          <a:p>
            <a:r>
              <a:rPr lang="ru-RU" dirty="0" smtClean="0"/>
              <a:t>Игровая деятельность</a:t>
            </a:r>
            <a:endParaRPr lang="ru-RU" dirty="0"/>
          </a:p>
        </p:txBody>
      </p:sp>
      <p:pic>
        <p:nvPicPr>
          <p:cNvPr id="4" name="Рисунок 3" descr="DSCI0121.JPG"/>
          <p:cNvPicPr>
            <a:picLocks noChangeAspect="1"/>
          </p:cNvPicPr>
          <p:nvPr/>
        </p:nvPicPr>
        <p:blipFill>
          <a:blip r:embed="rId2" cstate="print"/>
          <a:srcRect l="4687" t="40625" r="21875"/>
          <a:stretch>
            <a:fillRect/>
          </a:stretch>
        </p:blipFill>
        <p:spPr>
          <a:xfrm>
            <a:off x="5072066" y="4357694"/>
            <a:ext cx="3652132" cy="2214578"/>
          </a:xfrm>
          <a:prstGeom prst="rect">
            <a:avLst/>
          </a:prstGeom>
        </p:spPr>
      </p:pic>
      <p:pic>
        <p:nvPicPr>
          <p:cNvPr id="7" name="Рисунок 6" descr="DSC02399.JPG"/>
          <p:cNvPicPr>
            <a:picLocks noChangeAspect="1"/>
          </p:cNvPicPr>
          <p:nvPr/>
        </p:nvPicPr>
        <p:blipFill>
          <a:blip r:embed="rId3" cstate="print"/>
          <a:srcRect t="4167" r="28125" b="20833"/>
          <a:stretch>
            <a:fillRect/>
          </a:stretch>
        </p:blipFill>
        <p:spPr>
          <a:xfrm>
            <a:off x="214282" y="4214818"/>
            <a:ext cx="3103569" cy="2428892"/>
          </a:xfrm>
          <a:prstGeom prst="rect">
            <a:avLst/>
          </a:prstGeom>
        </p:spPr>
      </p:pic>
      <p:pic>
        <p:nvPicPr>
          <p:cNvPr id="9" name="Рисунок 8" descr="P1030127.JPG"/>
          <p:cNvPicPr>
            <a:picLocks noChangeAspect="1"/>
          </p:cNvPicPr>
          <p:nvPr/>
        </p:nvPicPr>
        <p:blipFill>
          <a:blip r:embed="rId4" cstate="print"/>
          <a:srcRect l="6250" t="30208" r="33594"/>
          <a:stretch>
            <a:fillRect/>
          </a:stretch>
        </p:blipFill>
        <p:spPr>
          <a:xfrm>
            <a:off x="6572264" y="214290"/>
            <a:ext cx="2298794" cy="2000240"/>
          </a:xfrm>
          <a:prstGeom prst="rect">
            <a:avLst/>
          </a:prstGeom>
        </p:spPr>
      </p:pic>
      <p:pic>
        <p:nvPicPr>
          <p:cNvPr id="8" name="Рисунок 7" descr="DSCI05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452673" cy="18395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Фрагмент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863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Преимущество УМК «Начальная школа </a:t>
            </a:r>
            <a:br>
              <a:rPr lang="ru-RU" dirty="0" smtClean="0"/>
            </a:br>
            <a:r>
              <a:rPr lang="ru-RU" dirty="0" smtClean="0"/>
              <a:t>21 века»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14932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Реализует принципы </a:t>
            </a:r>
            <a:r>
              <a:rPr lang="ru-RU" dirty="0" err="1" smtClean="0"/>
              <a:t>деятельностного</a:t>
            </a:r>
            <a:r>
              <a:rPr lang="ru-RU" dirty="0" smtClean="0"/>
              <a:t> подхода.</a:t>
            </a:r>
          </a:p>
          <a:p>
            <a:r>
              <a:rPr lang="ru-RU" dirty="0" smtClean="0"/>
              <a:t>Вовлекает ребенка в мир знаний, постепенно и последовательно сохраняя его любознательность и «пытливость» ума.</a:t>
            </a:r>
          </a:p>
          <a:p>
            <a:r>
              <a:rPr lang="ru-RU" dirty="0" smtClean="0"/>
              <a:t>Обеспечивает сочетание результатов (предметных,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личностных) освоения программы.</a:t>
            </a:r>
          </a:p>
          <a:p>
            <a:r>
              <a:rPr lang="ru-RU" dirty="0" smtClean="0"/>
              <a:t>Отражает интересы и потребности современного ребенка. </a:t>
            </a:r>
          </a:p>
          <a:p>
            <a:r>
              <a:rPr lang="ru-RU" dirty="0" smtClean="0"/>
              <a:t>Разработан механизм оценивания своей деятельности</a:t>
            </a:r>
            <a:endParaRPr lang="ru-RU" dirty="0"/>
          </a:p>
        </p:txBody>
      </p:sp>
      <p:pic>
        <p:nvPicPr>
          <p:cNvPr id="4" name="Рисунок 3" descr="img336.tif"/>
          <p:cNvPicPr>
            <a:picLocks noChangeAspect="1"/>
          </p:cNvPicPr>
          <p:nvPr/>
        </p:nvPicPr>
        <p:blipFill>
          <a:blip r:embed="rId2" cstate="print"/>
          <a:srcRect l="5502" t="3125" b="9375"/>
          <a:stretch>
            <a:fillRect/>
          </a:stretch>
        </p:blipFill>
        <p:spPr>
          <a:xfrm rot="19885954">
            <a:off x="5712956" y="2185357"/>
            <a:ext cx="2916943" cy="3721886"/>
          </a:xfrm>
          <a:prstGeom prst="rect">
            <a:avLst/>
          </a:prstGeom>
        </p:spPr>
      </p:pic>
      <p:pic>
        <p:nvPicPr>
          <p:cNvPr id="5" name="Рисунок 4" descr="img337.tif"/>
          <p:cNvPicPr>
            <a:picLocks noChangeAspect="1"/>
          </p:cNvPicPr>
          <p:nvPr/>
        </p:nvPicPr>
        <p:blipFill>
          <a:blip r:embed="rId3" cstate="print"/>
          <a:srcRect l="3949" r="5228"/>
          <a:stretch>
            <a:fillRect/>
          </a:stretch>
        </p:blipFill>
        <p:spPr>
          <a:xfrm rot="1428794">
            <a:off x="5867913" y="364285"/>
            <a:ext cx="2524081" cy="34128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DSC0239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21091831">
            <a:off x="534463" y="245755"/>
            <a:ext cx="1475687" cy="196758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928662" y="2214554"/>
            <a:ext cx="2757478" cy="1928826"/>
          </a:xfrm>
        </p:spPr>
        <p:txBody>
          <a:bodyPr/>
          <a:lstStyle/>
          <a:p>
            <a:pPr algn="ctr"/>
            <a:r>
              <a:rPr lang="ru-RU" dirty="0" smtClean="0"/>
              <a:t>Учебный предмет</a:t>
            </a:r>
          </a:p>
          <a:p>
            <a:pPr algn="ctr"/>
            <a:r>
              <a:rPr lang="ru-RU" dirty="0" smtClean="0"/>
              <a:t>«Окружающий мир»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072066" y="2285992"/>
            <a:ext cx="2857496" cy="1785950"/>
          </a:xfrm>
        </p:spPr>
        <p:txBody>
          <a:bodyPr/>
          <a:lstStyle/>
          <a:p>
            <a:pPr algn="ctr"/>
            <a:r>
              <a:rPr lang="ru-RU" dirty="0" smtClean="0"/>
              <a:t>Кружок </a:t>
            </a:r>
          </a:p>
          <a:p>
            <a:pPr algn="ctr"/>
            <a:r>
              <a:rPr lang="ru-RU" dirty="0" smtClean="0"/>
              <a:t> «Юный эколог»</a:t>
            </a:r>
            <a:endParaRPr lang="ru-RU" dirty="0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786182" y="2928934"/>
            <a:ext cx="1143008" cy="5000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Содержимое 13" descr="DSC026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756935">
            <a:off x="7006787" y="210782"/>
            <a:ext cx="1464759" cy="1953012"/>
          </a:xfrm>
        </p:spPr>
      </p:pic>
      <p:pic>
        <p:nvPicPr>
          <p:cNvPr id="15" name="Рисунок 14" descr="img334.tif"/>
          <p:cNvPicPr>
            <a:picLocks noChangeAspect="1"/>
          </p:cNvPicPr>
          <p:nvPr/>
        </p:nvPicPr>
        <p:blipFill>
          <a:blip r:embed="rId4" cstate="print"/>
          <a:srcRect t="3219" r="4370" b="7558"/>
          <a:stretch>
            <a:fillRect/>
          </a:stretch>
        </p:blipFill>
        <p:spPr>
          <a:xfrm rot="21236690">
            <a:off x="3496947" y="4004355"/>
            <a:ext cx="2068036" cy="2752248"/>
          </a:xfrm>
          <a:prstGeom prst="rect">
            <a:avLst/>
          </a:prstGeom>
        </p:spPr>
      </p:pic>
      <p:pic>
        <p:nvPicPr>
          <p:cNvPr id="11" name="Рисунок 10" descr="чухвичёв.JPG"/>
          <p:cNvPicPr>
            <a:picLocks noChangeAspect="1"/>
          </p:cNvPicPr>
          <p:nvPr/>
        </p:nvPicPr>
        <p:blipFill>
          <a:blip r:embed="rId5" cstate="print"/>
          <a:srcRect l="21875" t="7291" r="21875"/>
          <a:stretch>
            <a:fillRect/>
          </a:stretch>
        </p:blipFill>
        <p:spPr>
          <a:xfrm>
            <a:off x="6357950" y="4429132"/>
            <a:ext cx="1791575" cy="2214578"/>
          </a:xfrm>
          <a:prstGeom prst="rect">
            <a:avLst/>
          </a:prstGeom>
        </p:spPr>
      </p:pic>
      <p:pic>
        <p:nvPicPr>
          <p:cNvPr id="13" name="Рисунок 12" descr="DSCI0508.JPG"/>
          <p:cNvPicPr>
            <a:picLocks noChangeAspect="1"/>
          </p:cNvPicPr>
          <p:nvPr/>
        </p:nvPicPr>
        <p:blipFill>
          <a:blip r:embed="rId6" cstate="print"/>
          <a:srcRect l="13281"/>
          <a:stretch>
            <a:fillRect/>
          </a:stretch>
        </p:blipFill>
        <p:spPr>
          <a:xfrm>
            <a:off x="571472" y="4429132"/>
            <a:ext cx="2560585" cy="2214554"/>
          </a:xfrm>
          <a:prstGeom prst="rect">
            <a:avLst/>
          </a:prstGeom>
        </p:spPr>
      </p:pic>
      <p:pic>
        <p:nvPicPr>
          <p:cNvPr id="20" name="Рисунок 19" descr="DSCI0495.JPG"/>
          <p:cNvPicPr>
            <a:picLocks noChangeAspect="1"/>
          </p:cNvPicPr>
          <p:nvPr/>
        </p:nvPicPr>
        <p:blipFill>
          <a:blip r:embed="rId7" cstate="print"/>
          <a:srcRect l="10937" t="4166"/>
          <a:stretch>
            <a:fillRect/>
          </a:stretch>
        </p:blipFill>
        <p:spPr>
          <a:xfrm>
            <a:off x="3357554" y="214290"/>
            <a:ext cx="2301545" cy="18573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472</TotalTime>
  <Words>510</Words>
  <Application>Microsoft Office PowerPoint</Application>
  <PresentationFormat>Экран (4:3)</PresentationFormat>
  <Paragraphs>129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Особенности преподавания курса окружающего мира в рамках ФГОС по УМК «Начальная школа XXI века»</vt:lpstr>
      <vt:lpstr>Цель изучения курса «Окружающий мир» в начальной школе - </vt:lpstr>
      <vt:lpstr>Слайд 3</vt:lpstr>
      <vt:lpstr>Тематическое планирование    </vt:lpstr>
      <vt:lpstr>Проектирование  отдельного урока</vt:lpstr>
      <vt:lpstr>Методы и приёмы</vt:lpstr>
      <vt:lpstr>Фрагмент урока</vt:lpstr>
      <vt:lpstr>Преимущество УМК «Начальная школа  21 века»</vt:lpstr>
      <vt:lpstr>Слайд 9</vt:lpstr>
      <vt:lpstr>Слайд 10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преподавания курса окружающего мира в рамках ФГОС по УМК «Начальная школа XXI века»</dc:title>
  <dc:creator>*</dc:creator>
  <cp:lastModifiedBy>*</cp:lastModifiedBy>
  <cp:revision>49</cp:revision>
  <dcterms:created xsi:type="dcterms:W3CDTF">2011-01-31T16:48:51Z</dcterms:created>
  <dcterms:modified xsi:type="dcterms:W3CDTF">2011-02-03T18:02:03Z</dcterms:modified>
</cp:coreProperties>
</file>